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7"/>
  </p:notesMasterIdLst>
  <p:sldIdLst>
    <p:sldId id="258" r:id="rId2"/>
    <p:sldId id="267" r:id="rId3"/>
    <p:sldId id="271" r:id="rId4"/>
    <p:sldId id="262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EA186-8DEF-4242-BAA4-59CC69D9FC7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24AE-E6E1-45DC-AE73-45DF9995F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5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15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93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7324" y="0"/>
            <a:ext cx="6265633" cy="1629208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0" y="0"/>
                </a:moveTo>
                <a:lnTo>
                  <a:pt x="0" y="2370433"/>
                </a:lnTo>
                <a:lnTo>
                  <a:pt x="1053" y="2396271"/>
                </a:lnTo>
                <a:lnTo>
                  <a:pt x="9231" y="2446190"/>
                </a:lnTo>
                <a:lnTo>
                  <a:pt x="24951" y="2493216"/>
                </a:lnTo>
                <a:lnTo>
                  <a:pt x="47549" y="2536684"/>
                </a:lnTo>
                <a:lnTo>
                  <a:pt x="76361" y="2575931"/>
                </a:lnTo>
                <a:lnTo>
                  <a:pt x="110722" y="2610293"/>
                </a:lnTo>
                <a:lnTo>
                  <a:pt x="149969" y="2639104"/>
                </a:lnTo>
                <a:lnTo>
                  <a:pt x="193438" y="2661702"/>
                </a:lnTo>
                <a:lnTo>
                  <a:pt x="240464" y="2677422"/>
                </a:lnTo>
                <a:lnTo>
                  <a:pt x="290383" y="2685601"/>
                </a:lnTo>
                <a:lnTo>
                  <a:pt x="316220" y="2686654"/>
                </a:lnTo>
                <a:lnTo>
                  <a:pt x="13459454" y="2686654"/>
                </a:lnTo>
                <a:lnTo>
                  <a:pt x="13510568" y="2682496"/>
                </a:lnTo>
                <a:lnTo>
                  <a:pt x="13559122" y="2670464"/>
                </a:lnTo>
                <a:lnTo>
                  <a:pt x="13604452" y="2651222"/>
                </a:lnTo>
                <a:lnTo>
                  <a:pt x="13645893" y="2625434"/>
                </a:lnTo>
                <a:lnTo>
                  <a:pt x="13682781" y="2593764"/>
                </a:lnTo>
                <a:lnTo>
                  <a:pt x="13714451" y="2556877"/>
                </a:lnTo>
                <a:lnTo>
                  <a:pt x="13740240" y="2515436"/>
                </a:lnTo>
                <a:lnTo>
                  <a:pt x="13759483" y="2470106"/>
                </a:lnTo>
                <a:lnTo>
                  <a:pt x="13771516" y="2421550"/>
                </a:lnTo>
                <a:lnTo>
                  <a:pt x="13775674" y="2370433"/>
                </a:lnTo>
                <a:lnTo>
                  <a:pt x="13775674" y="0"/>
                </a:lnTo>
                <a:lnTo>
                  <a:pt x="0" y="0"/>
                </a:lnTo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17324" y="0"/>
            <a:ext cx="143832" cy="1629208"/>
          </a:xfrm>
          <a:custGeom>
            <a:avLst/>
            <a:gdLst/>
            <a:ahLst/>
            <a:cxnLst/>
            <a:rect l="l" t="t" r="r" b="b"/>
            <a:pathLst>
              <a:path w="316229" h="2686685">
                <a:moveTo>
                  <a:pt x="316220" y="2686654"/>
                </a:moveTo>
                <a:lnTo>
                  <a:pt x="265103" y="2682496"/>
                </a:lnTo>
                <a:lnTo>
                  <a:pt x="216547" y="2670464"/>
                </a:lnTo>
                <a:lnTo>
                  <a:pt x="171217" y="2651222"/>
                </a:lnTo>
                <a:lnTo>
                  <a:pt x="129776" y="2625434"/>
                </a:lnTo>
                <a:lnTo>
                  <a:pt x="92889" y="2593764"/>
                </a:lnTo>
                <a:lnTo>
                  <a:pt x="61220" y="2556877"/>
                </a:lnTo>
                <a:lnTo>
                  <a:pt x="35432" y="2515436"/>
                </a:lnTo>
                <a:lnTo>
                  <a:pt x="16190" y="2470106"/>
                </a:lnTo>
                <a:lnTo>
                  <a:pt x="4158" y="2421550"/>
                </a:lnTo>
                <a:lnTo>
                  <a:pt x="0" y="2370433"/>
                </a:lnTo>
                <a:lnTo>
                  <a:pt x="0" y="0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61151" y="0"/>
            <a:ext cx="6121801" cy="1629208"/>
          </a:xfrm>
          <a:custGeom>
            <a:avLst/>
            <a:gdLst/>
            <a:ahLst/>
            <a:cxnLst/>
            <a:rect l="l" t="t" r="r" b="b"/>
            <a:pathLst>
              <a:path w="13459460" h="2686685">
                <a:moveTo>
                  <a:pt x="13459454" y="0"/>
                </a:moveTo>
                <a:lnTo>
                  <a:pt x="13459454" y="2370433"/>
                </a:lnTo>
                <a:lnTo>
                  <a:pt x="13458400" y="2396271"/>
                </a:lnTo>
                <a:lnTo>
                  <a:pt x="13450221" y="2446190"/>
                </a:lnTo>
                <a:lnTo>
                  <a:pt x="13434500" y="2493216"/>
                </a:lnTo>
                <a:lnTo>
                  <a:pt x="13411901" y="2536684"/>
                </a:lnTo>
                <a:lnTo>
                  <a:pt x="13383089" y="2575931"/>
                </a:lnTo>
                <a:lnTo>
                  <a:pt x="13348727" y="2610293"/>
                </a:lnTo>
                <a:lnTo>
                  <a:pt x="13309479" y="2639104"/>
                </a:lnTo>
                <a:lnTo>
                  <a:pt x="13266011" y="2661702"/>
                </a:lnTo>
                <a:lnTo>
                  <a:pt x="13218986" y="2677422"/>
                </a:lnTo>
                <a:lnTo>
                  <a:pt x="13169069" y="2685601"/>
                </a:lnTo>
                <a:lnTo>
                  <a:pt x="13143233" y="2686654"/>
                </a:lnTo>
                <a:lnTo>
                  <a:pt x="0" y="2686654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39782" y="0"/>
            <a:ext cx="7404213" cy="281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39782" y="5578712"/>
            <a:ext cx="7404213" cy="1278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16844" y="2245519"/>
            <a:ext cx="27004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7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29F2D5-F101-48A0-81FD-E9BBCF58333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3081" y="116632"/>
            <a:ext cx="4431926" cy="897694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КОМИТЕТ ГОСУДАРСТВЕННЫХ ДОХОДОВ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МИНИСТЕРСТВА ФИНАНСОВ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РЕСПУБЛИКИ КАЗАХСТАН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341396" y="2060848"/>
            <a:ext cx="6467475" cy="1790246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288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Пилотный проект</a:t>
            </a:r>
          </a:p>
          <a:p>
            <a:pPr lvl="0" algn="ctr" defTabSz="914288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по совершенствованию администрирования НДС на основании </a:t>
            </a:r>
          </a:p>
          <a:p>
            <a:pPr lvl="0" algn="ctr" defTabSz="914288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ИС ЭСФ с применением СУР</a:t>
            </a:r>
            <a:endParaRPr lang="en-US" sz="2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9471" y="6329395"/>
            <a:ext cx="2491327" cy="282141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г. НУР-СУЛТАН, 2020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6008"/>
            <a:ext cx="1152128" cy="11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id="{C848B19D-2F2F-480F-BD17-4C8C3720A3E5}"/>
              </a:ext>
            </a:extLst>
          </p:cNvPr>
          <p:cNvSpPr/>
          <p:nvPr/>
        </p:nvSpPr>
        <p:spPr>
          <a:xfrm>
            <a:off x="180909" y="204651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Коротко о сути Пилотного проекта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54541"/>
            <a:ext cx="75608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КГД еженедельно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формирует перечень рисковых НП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направляет в их адрес уведомления (срок исполнения 5 раб. дней);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направляет в их адрес оповещение в ИС ЭСФ (для сведения);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направляет в адрес покупателей рисковых НП извещения (для сведения);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КГД ежемесячно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1.   размещает на Портале КГД список рисковых НП (для сведения).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КГД/ОГД по итогам анализа исполнения уведомления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производит ограничение выписки ЭСФ (в случае неисполнения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производит приостановление расходных операций по банковским счетам (в случае неисполнения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направляет оповещение в ИС ЭСФ (для сведения);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направляет Решение (в случае неполного исполнения);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возобновляет выписку ЭСФ (в случае 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снимает присвоенную степень риска (в случае исполнения уведомления)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id="{C848B19D-2F2F-480F-BD17-4C8C3720A3E5}"/>
              </a:ext>
            </a:extLst>
          </p:cNvPr>
          <p:cNvSpPr/>
          <p:nvPr/>
        </p:nvSpPr>
        <p:spPr>
          <a:xfrm>
            <a:off x="180909" y="204651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Что сделано по итогам совместной работы с АНК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400" y="839788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1.	реализовано размещение не позднее 5 числа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следующего месяца следующие перечни  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налогоплательщиков: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-  по которым в рамках пилотного проекта произведено 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ограничение выписки ЭСФ;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- по которым в рамках пилотного проекта произведен  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отзыв ЭСФ.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При этом данные перечни являются актуальными на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первом число месяца, в котором произведено 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 размещение, с нарастающим итогом. 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id="{C848B19D-2F2F-480F-BD17-4C8C3720A3E5}"/>
              </a:ext>
            </a:extLst>
          </p:cNvPr>
          <p:cNvSpPr/>
          <p:nvPr/>
        </p:nvSpPr>
        <p:spPr>
          <a:xfrm>
            <a:off x="179512" y="260648"/>
            <a:ext cx="8856984" cy="632061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Результаты пилотного проекта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41815"/>
              </p:ext>
            </p:extLst>
          </p:nvPr>
        </p:nvGraphicFramePr>
        <p:xfrm>
          <a:off x="755576" y="934810"/>
          <a:ext cx="7638478" cy="53025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236">
                <a:tc>
                  <a:txBody>
                    <a:bodyPr/>
                    <a:lstStyle/>
                    <a:p>
                      <a:pPr algn="l"/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0" marR="457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266">
                <a:tc>
                  <a:txBody>
                    <a:bodyPr/>
                    <a:lstStyle/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200" b="0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сегодняшний день пилотом о</a:t>
                      </a: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хвачено 11,7</a:t>
                      </a:r>
                      <a:r>
                        <a:rPr lang="ru-RU" sz="2200" b="1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тыс. </a:t>
                      </a: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НП с суммой оборота</a:t>
                      </a:r>
                      <a:r>
                        <a:rPr lang="ru-RU" sz="2200" b="1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3,6 трлн. тенге</a:t>
                      </a: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200" b="0" i="0" u="non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обеспечен принцип должной осмотрительности при выборе поставщика: на Портале КГД размещен следующие перечни налогоплательщиков:</a:t>
                      </a:r>
                    </a:p>
                    <a:p>
                      <a:pPr marL="0" marR="0" indent="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-  по которым в рамках пилотного проекта произведено ограничение   </a:t>
                      </a:r>
                    </a:p>
                    <a:p>
                      <a:pPr marL="0" marR="0" indent="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выписки ЭСФ;</a:t>
                      </a:r>
                    </a:p>
                    <a:p>
                      <a:pPr marL="0" marR="0" indent="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- по которым в рамках пилотного проекта произведен отзыв ЭСФ.</a:t>
                      </a:r>
                    </a:p>
                    <a:p>
                      <a:pPr marL="0" marR="0" indent="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2200" b="1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 тыс. НП </a:t>
                      </a: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указанием ИИН/БИН, наименования</a:t>
                      </a:r>
                      <a:r>
                        <a:rPr lang="ru-RU" sz="2200" b="1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200" b="0" i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200" b="0" i="0" u="non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b="0" i="0" u="none" kern="120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7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7" y="260649"/>
            <a:ext cx="3960440" cy="1080120"/>
          </a:xfrm>
        </p:spPr>
        <p:txBody>
          <a:bodyPr/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Результаты пилотного проекта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824764"/>
              </p:ext>
            </p:extLst>
          </p:nvPr>
        </p:nvGraphicFramePr>
        <p:xfrm>
          <a:off x="323527" y="1772816"/>
          <a:ext cx="8496945" cy="49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5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98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17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12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ДГД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Проведен анализ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Риск фиктивности обоснован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Риск уклонения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Ограничена выписка ЭСФ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Кол-во НП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Сумма оборота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Кол-во НП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Сумма оборота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Кол-во НП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Сумма оборота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Кол-во НП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Сумма оборота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Акмолинская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61 663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26 768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43,4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1 850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3,0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43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20 479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76,5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Актюбинская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192 821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143 777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74,6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12 942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6,7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301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121 863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84,8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Алматинская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153 768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110 933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72,1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6 129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4,0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92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65 071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58,7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Атырауская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54 440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24 920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45,8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913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1,7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19 679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79,0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Восточно-Казахстанская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115 470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78 013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67,6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600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0,5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136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66 084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84,7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Жамбылская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77 574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53 705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69,2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131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0,2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62 043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115,5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Западно-Казахстанская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24 463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14 258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58,3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8 227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57,7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Карагандинская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1 326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424 359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753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302 214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71,2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6 311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1,5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612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274 891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91,0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Кызылординская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32 662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19 307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59,1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4 401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13,5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10 184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52,7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Костанайская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48 460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14 625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30,2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5 099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10,5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45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13 207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90,3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Мангистауская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59 218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21 357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36,1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252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0,4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7 930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37,1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Павлодарская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69 745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42 778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61,3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7 168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10,3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73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35 998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84,2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Северо-Казахстанская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43 543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19 205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44,1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5 233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12,0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92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17 581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91,5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Туркестанская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77 510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43 517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56,1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89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33 336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76,6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г.Шымкент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1 066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290 011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201 713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69,6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 2 369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0,8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410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162 502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80,6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г.Алматы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2 701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1 117 361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1 591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777 388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69,6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40 399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3,6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1 075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578 192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74,4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г.Нур-Султан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2 005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617 737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1 214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393 024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63,6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22 850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3,7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837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313 839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79,9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10 796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3 460 804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5 855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2 287 502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66,1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116 646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3,4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4 032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1 811 107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       79,2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164288" y="1484784"/>
            <a:ext cx="1908367" cy="609398"/>
          </a:xfrm>
        </p:spPr>
        <p:txBody>
          <a:bodyPr/>
          <a:lstStyle/>
          <a:p>
            <a:r>
              <a:rPr lang="kk-KZ" sz="1800" b="1" dirty="0">
                <a:latin typeface="Roboto Condensed"/>
              </a:rPr>
              <a:t>млн</a:t>
            </a:r>
            <a:r>
              <a:rPr lang="ru-RU" sz="1800" b="1" dirty="0">
                <a:latin typeface="Roboto Condensed"/>
              </a:rPr>
              <a:t>.тенге</a:t>
            </a:r>
          </a:p>
          <a:p>
            <a:endParaRPr lang="ru-RU" sz="1800" dirty="0"/>
          </a:p>
        </p:txBody>
      </p:sp>
      <p:sp>
        <p:nvSpPr>
          <p:cNvPr id="6" name="object 143"/>
          <p:cNvSpPr/>
          <p:nvPr/>
        </p:nvSpPr>
        <p:spPr>
          <a:xfrm>
            <a:off x="467544" y="260649"/>
            <a:ext cx="1872208" cy="108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746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1784</TotalTime>
  <Words>794</Words>
  <Application>Microsoft Office PowerPoint</Application>
  <PresentationFormat>Экран (4:3)</PresentationFormat>
  <Paragraphs>284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Brush Script MT</vt:lpstr>
      <vt:lpstr>Calibri</vt:lpstr>
      <vt:lpstr>Constantia</vt:lpstr>
      <vt:lpstr>Franklin Gothic Book</vt:lpstr>
      <vt:lpstr>Rage Italic</vt:lpstr>
      <vt:lpstr>Roboto Condensed</vt:lpstr>
      <vt:lpstr>Wingdings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пилотного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Каиржанова Алмагуль</dc:creator>
  <cp:lastModifiedBy>User</cp:lastModifiedBy>
  <cp:revision>82</cp:revision>
  <cp:lastPrinted>2020-09-09T11:06:54Z</cp:lastPrinted>
  <dcterms:created xsi:type="dcterms:W3CDTF">2020-08-03T12:03:00Z</dcterms:created>
  <dcterms:modified xsi:type="dcterms:W3CDTF">2020-11-07T06:16:17Z</dcterms:modified>
</cp:coreProperties>
</file>